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t7/k+FjKk5g2KHOEmzxfb9Vfue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Zizienová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3636" autoAdjust="0"/>
  </p:normalViewPr>
  <p:slideViewPr>
    <p:cSldViewPr snapToGrid="0">
      <p:cViewPr varScale="1">
        <p:scale>
          <a:sx n="122" d="100"/>
          <a:sy n="122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2-20T16:03:19.826" idx="1">
    <p:pos x="158" y="885"/>
    <p:text>Vše kromě publikační činnosti a administrativy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sZCd6JU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2-21T04:05:13.259" idx="3">
    <p:pos x="158" y="985"/>
    <p:text>https://rdamsc.bath.ac.uk/, https://bartoc.org/, https://lov.linkeddata.es/dataset/lov/vocabs, Google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sZCd6JM"/>
      </p:ext>
    </p:extLst>
  </p:cm>
  <p:cm authorId="0" dt="2023-02-21T04:18:01.539" idx="2">
    <p:pos x="158" y="885"/>
    <p:text>https://creativecommons.org/about/cclicenses/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sZCd6JQ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ommons.wikimedia.org/wiki/File:FAIR_data_principles.jpg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irsharing.org/" TargetMode="External"/><Relationship Id="rId7" Type="http://schemas.openxmlformats.org/officeDocument/2006/relationships/hyperlink" Target="https://it.muni.cz/en/overviews/recommendations-for-the-usage-of-storage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nature.com/sdata/policies/repositories" TargetMode="External"/><Relationship Id="rId5" Type="http://schemas.openxmlformats.org/officeDocument/2006/relationships/hyperlink" Target="https://repositoryfinder.datacite.org/" TargetMode="External"/><Relationship Id="rId4" Type="http://schemas.openxmlformats.org/officeDocument/2006/relationships/hyperlink" Target="https://www.re3data.org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chapter/10.1007/978-3-030-15742-5_1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oi.org/10.1371/journal.pone.0230416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etsearch.research.googl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xplore.openaire.eu/" TargetMode="External"/><Relationship Id="rId4" Type="http://schemas.openxmlformats.org/officeDocument/2006/relationships/hyperlink" Target="https://www.google.com/publicdata/directory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26" name="Google Shape;12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Všechny ikony jsou volně dostupné a pochází z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https://www.iconfinder.com/</a:t>
            </a:r>
            <a:r>
              <a:rPr lang="en-GB"/>
              <a:t>. Logo FAIR viz WIKIMEDIA COMMONS CONTRIBUTORS. 2022. File:FAIR data principles.jpg [online obrázek]. In: </a:t>
            </a:r>
            <a:r>
              <a:rPr lang="en-GB" i="1"/>
              <a:t>Wikimedia Commons</a:t>
            </a:r>
            <a:r>
              <a:rPr lang="en-GB"/>
              <a:t> [online]. [Cit. 2022-11-22]. Dostupné z: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https://commons.wikimedia.org/wiki/File:FAIR_data_principles.jpg</a:t>
            </a:r>
            <a:r>
              <a:rPr lang="en-GB"/>
              <a:t> .</a:t>
            </a:r>
            <a:endParaRPr/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50">
              <a:solidFill>
                <a:srgbClr val="333333"/>
              </a:solidFill>
              <a:highlight>
                <a:srgbClr val="F5F5F5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300"/>
              <a:t>Repozitáře lze hledat přes </a:t>
            </a:r>
            <a:r>
              <a:rPr lang="en-GB" sz="1300" u="sng">
                <a:solidFill>
                  <a:schemeClr val="hlink"/>
                </a:solidFill>
                <a:hlinkClick r:id="rId3"/>
              </a:rPr>
              <a:t>https://fairsharing.org/</a:t>
            </a:r>
            <a:r>
              <a:rPr lang="en-GB" sz="1300"/>
              <a:t>, </a:t>
            </a:r>
            <a:r>
              <a:rPr lang="en-GB" sz="1300" u="sng">
                <a:solidFill>
                  <a:schemeClr val="hlink"/>
                </a:solidFill>
                <a:hlinkClick r:id="rId4"/>
              </a:rPr>
              <a:t>https://www.re3data.org/</a:t>
            </a:r>
            <a:r>
              <a:rPr lang="en-GB" sz="1300"/>
              <a:t>, </a:t>
            </a:r>
            <a:r>
              <a:rPr lang="en-GB" sz="1300" u="sng">
                <a:solidFill>
                  <a:schemeClr val="hlink"/>
                </a:solidFill>
                <a:hlinkClick r:id="rId5"/>
              </a:rPr>
              <a:t>https://repositoryfinder.datacite.org/</a:t>
            </a:r>
            <a:r>
              <a:rPr lang="en-GB" sz="1300"/>
              <a:t>, přes ověřené seznamy (např. seznam oborových repozitářů časopisu Nature </a:t>
            </a:r>
            <a:r>
              <a:rPr lang="en-GB" sz="1300" u="sng">
                <a:solidFill>
                  <a:schemeClr val="hlink"/>
                </a:solidFill>
                <a:hlinkClick r:id="rId6"/>
              </a:rPr>
              <a:t>https://www.nature.com/sdata/policies/repositories</a:t>
            </a:r>
            <a:r>
              <a:rPr lang="en-GB" sz="1300"/>
              <a:t>), samozřejmě přes Google. Doporučení pro použití úložišť podle typů dat </a:t>
            </a:r>
            <a:r>
              <a:rPr lang="en-GB" sz="1300" u="sng">
                <a:solidFill>
                  <a:schemeClr val="hlink"/>
                </a:solidFill>
                <a:hlinkClick r:id="rId7"/>
              </a:rPr>
              <a:t>https://it.muni.cz/en/overviews/recommendations-for-the-usage-of-storages</a:t>
            </a:r>
            <a:r>
              <a:rPr lang="en-GB" sz="1300"/>
              <a:t>. </a:t>
            </a:r>
            <a:endParaRPr sz="1300"/>
          </a:p>
        </p:txBody>
      </p:sp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</a:rPr>
              <a:t>Analýza stažených článků z PLoS - články s otevřenými daty jsou důvěryhodnější: </a:t>
            </a:r>
            <a:r>
              <a:rPr lang="en-GB" sz="1300" u="sng">
                <a:solidFill>
                  <a:srgbClr val="3A76B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https://link.springer.com/chapter/10.1007/978-3-030-15742-5_14</a:t>
            </a:r>
            <a:r>
              <a:rPr lang="en-GB" sz="1300">
                <a:solidFill>
                  <a:srgbClr val="3A76BE"/>
                </a:solidFill>
              </a:rPr>
              <a:t>.</a:t>
            </a:r>
            <a:endParaRPr sz="1300">
              <a:solidFill>
                <a:srgbClr val="3A76BE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</a:rPr>
              <a:t>Dle (</a:t>
            </a:r>
            <a:r>
              <a:rPr lang="en-GB" sz="1300" u="sng">
                <a:solidFill>
                  <a:srgbClr val="3A76B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https://doi.org/10.1371/journal.pone.0230416</a:t>
            </a:r>
            <a:r>
              <a:rPr lang="en-GB" sz="1300">
                <a:solidFill>
                  <a:schemeClr val="dk1"/>
                </a:solidFill>
              </a:rPr>
              <a:t>) má článek s odkazem na data v repozitáři o 25% větší citační dopad než článek bez dat.</a:t>
            </a:r>
            <a:r>
              <a:rPr lang="en-GB" sz="1300">
                <a:solidFill>
                  <a:srgbClr val="3A76BE"/>
                </a:solidFill>
              </a:rPr>
              <a:t> </a:t>
            </a:r>
            <a:endParaRPr sz="1500"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>
                <a:solidFill>
                  <a:schemeClr val="dk1"/>
                </a:solidFill>
              </a:rPr>
              <a:t>Vyhledávače</a:t>
            </a:r>
            <a:r>
              <a:rPr lang="en-GB" sz="1200">
                <a:solidFill>
                  <a:srgbClr val="585858"/>
                </a:solidFill>
              </a:rPr>
              <a:t>: </a:t>
            </a:r>
            <a:r>
              <a:rPr lang="en-GB" sz="1200" u="sng">
                <a:solidFill>
                  <a:srgbClr val="3A76B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https://datasetsearch.research.google.com/</a:t>
            </a:r>
            <a:r>
              <a:rPr lang="en-GB" sz="1200">
                <a:solidFill>
                  <a:srgbClr val="3A76BE"/>
                </a:solidFill>
              </a:rPr>
              <a:t>, </a:t>
            </a:r>
            <a:r>
              <a:rPr lang="en-GB" sz="1200" u="sng">
                <a:solidFill>
                  <a:srgbClr val="3A76B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https://www.google.com/publicdata/directory</a:t>
            </a:r>
            <a:r>
              <a:rPr lang="en-GB" sz="1200">
                <a:solidFill>
                  <a:srgbClr val="3A76BE"/>
                </a:solidFill>
              </a:rPr>
              <a:t>, </a:t>
            </a:r>
            <a:r>
              <a:rPr lang="en-GB" sz="1200" u="sng">
                <a:solidFill>
                  <a:srgbClr val="3A76B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https://explore.openaire.eu/</a:t>
            </a:r>
            <a:r>
              <a:rPr lang="en-GB" sz="1200">
                <a:solidFill>
                  <a:srgbClr val="3A76BE"/>
                </a:solidFill>
              </a:rPr>
              <a:t>, Google aj.</a:t>
            </a:r>
            <a:endParaRPr sz="1200">
              <a:solidFill>
                <a:srgbClr val="3A76B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1"/>
                </a:solidFill>
              </a:rPr>
              <a:t>Anonymizace dat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5948AD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body" idx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" name="Google Shape;1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999" y="252000"/>
            <a:ext cx="8640000" cy="795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000" y="251989"/>
            <a:ext cx="3779999" cy="26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CONTENT">
  <p:cSld name="TITLE_AND_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>
            <a:spLocks noGrp="1"/>
          </p:cNvSpPr>
          <p:nvPr>
            <p:ph type="title"/>
          </p:nvPr>
        </p:nvSpPr>
        <p:spPr>
          <a:xfrm>
            <a:off x="252000" y="826625"/>
            <a:ext cx="7560000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2800"/>
              <a:buFont typeface="Arial"/>
              <a:buNone/>
              <a:defRPr>
                <a:solidFill>
                  <a:srgbClr val="594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body" idx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600"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1400"/>
              <a:buFont typeface="Arial"/>
              <a:buNone/>
              <a:defRPr sz="1400">
                <a:solidFill>
                  <a:srgbClr val="5948AD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bg>
      <p:bgPr>
        <a:solidFill>
          <a:srgbClr val="5948AD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23" name="Google Shape;2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000" y="4858201"/>
            <a:ext cx="1879199" cy="108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_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4800"/>
              <a:buFont typeface="Arial"/>
              <a:buNone/>
              <a:defRPr sz="4800">
                <a:solidFill>
                  <a:srgbClr val="594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600"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600"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1400"/>
              <a:buFont typeface="Arial"/>
              <a:buNone/>
              <a:defRPr sz="1400">
                <a:solidFill>
                  <a:srgbClr val="5948AD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7560001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2800"/>
              <a:buFont typeface="Arial"/>
              <a:buNone/>
              <a:defRPr>
                <a:solidFill>
                  <a:srgbClr val="594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1400"/>
              <a:buFont typeface="Arial"/>
              <a:buNone/>
              <a:defRPr sz="1400">
                <a:solidFill>
                  <a:srgbClr val="5948AD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_AND_PICTURE_50_50">
  <p:cSld name="TEXT_AND_PICTURE_50_50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18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050"/>
            </a:lvl2pPr>
            <a:lvl3pPr marL="1371600" lvl="2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00"/>
            </a:lvl3pPr>
            <a:lvl4pPr marL="1828800" lvl="3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4pPr>
            <a:lvl5pPr marL="2286000" lvl="4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5pPr>
            <a:lvl6pPr marL="2743200" lvl="5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6pPr>
            <a:lvl7pPr marL="3200400" lvl="6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7pPr>
            <a:lvl8pPr marL="3657600" lvl="7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8pPr>
            <a:lvl9pPr marL="4114800" lvl="8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75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252000" y="770785"/>
            <a:ext cx="3959999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2800"/>
              <a:buFont typeface="Arial"/>
              <a:buNone/>
              <a:defRPr>
                <a:solidFill>
                  <a:srgbClr val="594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3"/>
          </p:nvPr>
        </p:nvSpPr>
        <p:spPr>
          <a:xfrm>
            <a:off x="118800" y="252001"/>
            <a:ext cx="3959999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48AD"/>
              </a:buClr>
              <a:buSzPts val="1400"/>
              <a:buFont typeface="Arial"/>
              <a:buNone/>
              <a:defRPr sz="1400">
                <a:solidFill>
                  <a:srgbClr val="5948AD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a.zizienova@tul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a.zizienova@tul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5061/dryad.5hqbzkh6f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oi.org/10.17632/78hh7ndhv2.1" TargetMode="External"/><Relationship Id="rId7" Type="http://schemas.openxmlformats.org/officeDocument/2006/relationships/hyperlink" Target="https://doi.org/10.5281/zenodo.7477146" TargetMode="External"/><Relationship Id="rId12" Type="http://schemas.openxmlformats.org/officeDocument/2006/relationships/image" Target="../media/image6.png"/><Relationship Id="rId17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5281/zenodo.4727681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oi.org/10.6084/m9.figshare.20085523.v1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doi.org/10.6084/m9.figshare.19552288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narodni-repozitar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mOjaCRHkAGfGSQwQwsBBw1nO6MIF-f8/edit?usp=sharing&amp;ouid=106009507155748868230&amp;rtpof=true&amp;sd=tru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mOjaCRHkAGfGSQwQwsBBw1nO6MIF-f8/edit?usp=sharing&amp;ouid=106009507155748868230&amp;rtpof=true&amp;sd=tru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ta.zizienova@tul.cz" TargetMode="External"/><Relationship Id="rId5" Type="http://schemas.openxmlformats.org/officeDocument/2006/relationships/hyperlink" Target="mailto:ludvik.steiner@tul.cz" TargetMode="External"/><Relationship Id="rId4" Type="http://schemas.openxmlformats.org/officeDocument/2006/relationships/hyperlink" Target="https://docs.google.com/document/d/1bko0QWgEkKwsbG-Sv0Z3Wve7NxBOcEYH/edit?usp=sharing&amp;ouid=106009507155748868230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/>
              <a:t>Otevřená data na TUL</a:t>
            </a:r>
            <a:endParaRPr/>
          </a:p>
        </p:txBody>
      </p:sp>
      <p:sp>
        <p:nvSpPr>
          <p:cNvPr id="44" name="Google Shape;44;p1"/>
          <p:cNvSpPr txBox="1">
            <a:spLocks noGrp="1"/>
          </p:cNvSpPr>
          <p:nvPr>
            <p:ph type="body" idx="1"/>
          </p:nvPr>
        </p:nvSpPr>
        <p:spPr>
          <a:xfrm>
            <a:off x="118800" y="3672909"/>
            <a:ext cx="7560000" cy="12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Marta Zizienová 		Ludvík Steiner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>
                <a:uFill>
                  <a:noFill/>
                </a:uFill>
                <a:hlinkClick r:id="rId3"/>
              </a:rPr>
              <a:t>marta.zizienova@tul.cz</a:t>
            </a:r>
            <a:r>
              <a:rPr lang="en-GB"/>
              <a:t> 	ludvik.steiner@tul.cz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>
            <a:spLocks noGrp="1"/>
          </p:cNvSpPr>
          <p:nvPr>
            <p:ph type="sldNum" idx="12"/>
          </p:nvPr>
        </p:nvSpPr>
        <p:spPr>
          <a:xfrm>
            <a:off x="8679430" y="4690756"/>
            <a:ext cx="341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/>
              <a:t>Otázky?</a:t>
            </a:r>
            <a:endParaRPr sz="3600"/>
          </a:p>
        </p:txBody>
      </p: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118800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/>
              <a:t>Otevřená data na TUL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 txBox="1">
            <a:spLocks noGrp="1"/>
          </p:cNvSpPr>
          <p:nvPr>
            <p:ph type="body" idx="1"/>
          </p:nvPr>
        </p:nvSpPr>
        <p:spPr>
          <a:xfrm>
            <a:off x="118800" y="3672909"/>
            <a:ext cx="7560000" cy="12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b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/>
              <a:t>Marta Zizienová 		Ludvík Steiner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>
                <a:uFill>
                  <a:noFill/>
                </a:uFill>
                <a:hlinkClick r:id="rId3"/>
              </a:rPr>
              <a:t>marta.zizienova@tul.cz</a:t>
            </a:r>
            <a:r>
              <a:rPr lang="en-GB"/>
              <a:t> 	ludvik.steiner@tul.cz</a:t>
            </a:r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title"/>
          </p:nvPr>
        </p:nvSpPr>
        <p:spPr>
          <a:xfrm>
            <a:off x="251999" y="1470590"/>
            <a:ext cx="7560000" cy="16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/>
              <a:t>Děkujeme za pozornost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"/>
          <p:cNvSpPr txBox="1">
            <a:spLocks noGrp="1"/>
          </p:cNvSpPr>
          <p:nvPr>
            <p:ph type="body" idx="1"/>
          </p:nvPr>
        </p:nvSpPr>
        <p:spPr>
          <a:xfrm>
            <a:off x="252000" y="1398000"/>
            <a:ext cx="7560000" cy="3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Co, kdo, kdy, kde, proč a jak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Materiály pro TUL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Otázky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Kontakty</a:t>
            </a: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/>
          </a:p>
        </p:txBody>
      </p:sp>
      <p:sp>
        <p:nvSpPr>
          <p:cNvPr id="52" name="Google Shape;52;p2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Obsah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Data během činnosti financované </a:t>
            </a:r>
            <a:r>
              <a:rPr lang="en-GB" b="1"/>
              <a:t>z veřejných prostředků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Původní data, “prostřední” data (výstupy analýz), finální data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Použité  analýzy (skripty)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Použité nástroje (programy)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Dokumentace (README, codebook)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/>
              <a:t>příklady:</a:t>
            </a:r>
            <a:endParaRPr sz="12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FS, FM - </a:t>
            </a:r>
            <a:r>
              <a:rPr lang="en-GB" sz="1200" u="sng">
                <a:solidFill>
                  <a:srgbClr val="3A76B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https://doi.org/10.17632/78hh7ndhv2.1</a:t>
            </a:r>
            <a:endParaRPr sz="1200" u="sng">
              <a:solidFill>
                <a:srgbClr val="3A76BE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FT - </a:t>
            </a:r>
            <a:r>
              <a:rPr lang="en-GB" sz="1200" u="sng">
                <a:solidFill>
                  <a:srgbClr val="3A76B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https://doi.org/10.6084/m9.figshare.19552288</a:t>
            </a:r>
            <a:endParaRPr sz="1200" u="sng">
              <a:solidFill>
                <a:srgbClr val="3A76BE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FP - </a:t>
            </a:r>
            <a:r>
              <a:rPr lang="en-GB" sz="1200" u="sng">
                <a:solidFill>
                  <a:srgbClr val="3A76BE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https://doi.org/10.6084/m9.figshare.20085523.v1</a:t>
            </a:r>
            <a:endParaRPr sz="1200" u="sng">
              <a:solidFill>
                <a:srgbClr val="3A76BE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EF - </a:t>
            </a:r>
            <a:r>
              <a:rPr lang="en-GB" sz="1200" u="sng">
                <a:solidFill>
                  <a:srgbClr val="3A76B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https://doi.org/10.5281/zenodo.4727681</a:t>
            </a:r>
            <a:endParaRPr sz="1200" u="sng">
              <a:solidFill>
                <a:srgbClr val="3A76BE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FUA - </a:t>
            </a:r>
            <a:r>
              <a:rPr lang="en-GB" sz="1200" u="sng">
                <a:solidFill>
                  <a:srgbClr val="3A76BE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https://doi.org/10.5281/zenodo.7477146</a:t>
            </a:r>
            <a:endParaRPr sz="1200" u="sng">
              <a:solidFill>
                <a:srgbClr val="3A76BE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A76BE"/>
                </a:solidFill>
              </a:rPr>
              <a:t>FZS - </a:t>
            </a:r>
            <a:r>
              <a:rPr lang="en-GB" sz="1200" u="sng">
                <a:solidFill>
                  <a:srgbClr val="3A76BE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https://doi.org/10.5061/dryad.5hqbzkh6f</a:t>
            </a:r>
            <a:endParaRPr sz="1200">
              <a:solidFill>
                <a:srgbClr val="3A76B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200">
              <a:solidFill>
                <a:srgbClr val="3A76BE"/>
              </a:solidFill>
            </a:endParaRPr>
          </a:p>
        </p:txBody>
      </p:sp>
      <p:sp>
        <p:nvSpPr>
          <p:cNvPr id="58" name="Google Shape;58;p3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60" name="Google Shape;60;p3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Co</a:t>
            </a:r>
            <a:endParaRPr sz="14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05564" y="3524450"/>
            <a:ext cx="375094" cy="37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080848" y="3546787"/>
            <a:ext cx="329987" cy="326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611024" y="3546787"/>
            <a:ext cx="329987" cy="326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52832" y="4100438"/>
            <a:ext cx="375094" cy="37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flipH="1">
            <a:off x="6473350" y="4100438"/>
            <a:ext cx="439521" cy="435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137045" y="4132343"/>
            <a:ext cx="375094" cy="37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183575" y="3543650"/>
            <a:ext cx="329975" cy="32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156450" y="4096875"/>
            <a:ext cx="375075" cy="37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o zveřejnění rozhoduje autor (dle požadavků poskytovatele financí)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práci dělá data steward (doktorand?)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rozumí oboru výzkumu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zaručuje kvalitu, dodržení všech standardů a předpisů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plánuje, opravuje, doplňuje atd., tedy zodpovědně nakládá s daty během projektu i po něm</a:t>
            </a:r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75" name="Google Shape;75;p4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6" name="Google Shape;76;p4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Kdo</a:t>
            </a:r>
            <a:endParaRPr sz="28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7525" y="4128125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8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★"/>
            </a:pPr>
            <a:r>
              <a:rPr lang="en-GB" sz="1500"/>
              <a:t>před projektem</a:t>
            </a:r>
            <a:endParaRPr sz="15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v žádosti o grant vše detailně popsat</a:t>
            </a:r>
            <a:endParaRPr sz="14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ideálně rozhodnout o tom, jak se s daty naloží</a:t>
            </a:r>
            <a:endParaRPr sz="14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ideálně vybrat repozitář</a:t>
            </a:r>
            <a:endParaRPr sz="14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stanovit další parametry (standardy, slovníky, licence aj.)</a:t>
            </a:r>
            <a:endParaRPr sz="14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★"/>
            </a:pPr>
            <a:r>
              <a:rPr lang="en-GB" sz="1500"/>
              <a:t>během projektu</a:t>
            </a:r>
            <a:endParaRPr sz="15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vytvořit a aktualizovat data management plán</a:t>
            </a:r>
            <a:endParaRPr sz="14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udržovat data</a:t>
            </a:r>
            <a:endParaRPr sz="140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400"/>
              <a:t>publikovat data?</a:t>
            </a:r>
            <a:endParaRPr sz="140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★"/>
            </a:pPr>
            <a:r>
              <a:rPr lang="en-GB" sz="1500"/>
              <a:t>po projektu</a:t>
            </a:r>
            <a:endParaRPr sz="150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publikovat data</a:t>
            </a:r>
            <a:endParaRPr sz="140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uzavřít data management plán</a:t>
            </a:r>
            <a:endParaRPr sz="1400">
              <a:solidFill>
                <a:srgbClr val="3A76BE"/>
              </a:solidFill>
            </a:endParaRPr>
          </a:p>
        </p:txBody>
      </p:sp>
      <p:sp>
        <p:nvSpPr>
          <p:cNvPr id="83" name="Google Shape;83;p5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5" name="Google Shape;85;p5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Kdy</a:t>
            </a:r>
            <a:endParaRPr sz="28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73600" y="4151525"/>
            <a:ext cx="614175" cy="61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Obecně:</a:t>
            </a:r>
            <a:endParaRPr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400"/>
              <a:t>repozitář stanovený poskytovatelem financí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400"/>
              <a:t>repozitář stanovený časopisem - my 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400"/>
              <a:t>oborový repozitář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400"/>
              <a:t>institucionální repozitář - my 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400"/>
              <a:t>obecný repozitář (Zenodo, Figshare, Harvard Dataverse aj.)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TUL doporučení:</a:t>
            </a:r>
            <a:endParaRPr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-GB" sz="1400"/>
              <a:t>národní repozitář - </a:t>
            </a:r>
            <a:r>
              <a:rPr lang="en-GB" sz="1400" u="sng">
                <a:solidFill>
                  <a:schemeClr val="hlink"/>
                </a:solidFill>
                <a:hlinkClick r:id="rId3"/>
              </a:rPr>
              <a:t>https://data.narodni-repozitar.cz/</a:t>
            </a:r>
            <a:r>
              <a:rPr lang="en-GB" sz="1400"/>
              <a:t> 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-GB" sz="1400"/>
              <a:t>oborový repozitář</a:t>
            </a:r>
            <a:endParaRPr sz="1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en-GB" sz="1400"/>
              <a:t>obecný repozitář</a:t>
            </a:r>
            <a:endParaRPr sz="140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GB" sz="1400"/>
              <a:t>repozitář musí přidělovat DOI, umožňovat nastavení přístupů, výběr licencí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92" name="Google Shape;92;p6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93" name="Google Shape;93;p6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4" name="Google Shape;94;p6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Kde</a:t>
            </a:r>
            <a:endParaRPr sz="28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51800" y="3899625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97250" y="2067175"/>
            <a:ext cx="247225" cy="24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125" y="2620500"/>
            <a:ext cx="247225" cy="24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Ověření správnosti výsledků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Reproducibilita vědy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Znovuvyužití</a:t>
            </a:r>
            <a:endParaRPr/>
          </a:p>
          <a:p>
            <a:pPr marL="13716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Úspora peněz, času</a:t>
            </a:r>
            <a:endParaRPr/>
          </a:p>
          <a:p>
            <a:pPr marL="13716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Jedinečnost</a:t>
            </a:r>
            <a:endParaRPr/>
          </a:p>
          <a:p>
            <a:pPr marL="13716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Další využití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Urychlení inovačního cyklu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K tomu je nezbytné správné a dlouhodobé uchování a zpřístupňování dat.</a:t>
            </a: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5" name="Google Shape;105;p7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Proč</a:t>
            </a:r>
            <a:endParaRPr sz="28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19775" y="3573075"/>
            <a:ext cx="664575" cy="66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838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Metadata (dle jakého schématu?, na TUL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předepsán</a:t>
            </a:r>
            <a:r>
              <a:rPr lang="en-GB"/>
              <a:t> - kombinace ISO 690 a DataCite Metadata Schema 4.4)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Identifikátory (DOI či jiné, ORCID)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Dokumentace (README)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Standardy pro soubory (otevřené formáty - csv, txt, PDF/A, XML, jpeg2000 aj.)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Oborové slovníky a ontologie (terminologie, struktura, značení)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Repozitáře - viz Kde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Licence - úplně ideálně CC0, možno i CC BY, případně specifické licence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Řízení přístupu (autorizace, autentikace)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Metadata zveřejnit vždy, data dle požadavků </a:t>
            </a:r>
            <a:endParaRPr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poskytovatele financí, autora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12" name="Google Shape;112;p8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113" name="Google Shape;113;p8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4" name="Google Shape;114;p8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Jak</a:t>
            </a:r>
            <a:endParaRPr sz="28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02250" y="3992450"/>
            <a:ext cx="2454099" cy="104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>
            <a:spLocks noGrp="1"/>
          </p:cNvSpPr>
          <p:nvPr>
            <p:ph type="body" idx="1"/>
          </p:nvPr>
        </p:nvSpPr>
        <p:spPr>
          <a:xfrm>
            <a:off x="252000" y="1405600"/>
            <a:ext cx="72723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Doporučení pro metadata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https://docs.google.com/document/d/1NmOjaCRHkAGfGSQwQwsBBw1nO6MIF-f8/edit?usp=sharing&amp;ouid=106009507155748868230&amp;rtpof=true&amp;sd=true</a:t>
            </a:r>
            <a:r>
              <a:rPr lang="en-GB"/>
              <a:t>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Návod pro otevřená data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https://docs.google.com/document/d/1bko0QWgEkKwsbG-Sv0Z3Wve7NxBOcEYH/edit?usp=sharing&amp;ouid=106009507155748868230&amp;rtpof=true&amp;sd=true</a:t>
            </a:r>
            <a:r>
              <a:rPr lang="en-GB"/>
              <a:t>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Směrnice pro otevřená data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-GB"/>
              <a:t>Pomoc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Ludvík Steiner</a:t>
            </a:r>
            <a:r>
              <a:rPr lang="en-GB"/>
              <a:t> a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Marta Zizienová</a:t>
            </a:r>
            <a:endParaRPr/>
          </a:p>
        </p:txBody>
      </p:sp>
      <p:sp>
        <p:nvSpPr>
          <p:cNvPr id="121" name="Google Shape;121;p9"/>
          <p:cNvSpPr txBox="1">
            <a:spLocks noGrp="1"/>
          </p:cNvSpPr>
          <p:nvPr>
            <p:ph type="sldNum" idx="12"/>
          </p:nvPr>
        </p:nvSpPr>
        <p:spPr>
          <a:xfrm>
            <a:off x="8684345" y="4700819"/>
            <a:ext cx="336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body" idx="2"/>
          </p:nvPr>
        </p:nvSpPr>
        <p:spPr>
          <a:xfrm>
            <a:off x="117529" y="252001"/>
            <a:ext cx="75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00" bIns="91400" anchor="t" anchorCtr="0">
            <a:no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lang="en-GB">
                <a:solidFill>
                  <a:schemeClr val="accent1"/>
                </a:solidFill>
              </a:rPr>
              <a:t>Otevřená data na TUL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3" name="Google Shape;123;p9"/>
          <p:cNvSpPr txBox="1"/>
          <p:nvPr/>
        </p:nvSpPr>
        <p:spPr>
          <a:xfrm>
            <a:off x="252000" y="770785"/>
            <a:ext cx="756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91400" bIns="91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3A76BE"/>
                </a:solidFill>
                <a:latin typeface="Arial"/>
                <a:ea typeface="Arial"/>
                <a:cs typeface="Arial"/>
                <a:sym typeface="Arial"/>
              </a:rPr>
              <a:t>a na TUL</a:t>
            </a:r>
            <a:endParaRPr sz="1400" b="1" i="0" u="none" strike="noStrike" cap="none">
              <a:solidFill>
                <a:srgbClr val="3A76B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48AD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Předvádění na obrazovce (16:9)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Roboto</vt:lpstr>
      <vt:lpstr>Simple Light</vt:lpstr>
      <vt:lpstr>Otevřená data na TUL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Otázky?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Otevřená data na TUL</dc:title>
  <cp:lastModifiedBy>Pavla</cp:lastModifiedBy>
  <cp:revision>1</cp:revision>
  <dcterms:modified xsi:type="dcterms:W3CDTF">2023-03-08T09:22:45Z</dcterms:modified>
</cp:coreProperties>
</file>